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1" r:id="rId4"/>
  </p:sldMasterIdLst>
  <p:notesMasterIdLst>
    <p:notesMasterId r:id="rId18"/>
  </p:notesMasterIdLst>
  <p:sldIdLst>
    <p:sldId id="266" r:id="rId5"/>
    <p:sldId id="270" r:id="rId6"/>
    <p:sldId id="271" r:id="rId7"/>
    <p:sldId id="274" r:id="rId8"/>
    <p:sldId id="272" r:id="rId9"/>
    <p:sldId id="273" r:id="rId10"/>
    <p:sldId id="275" r:id="rId11"/>
    <p:sldId id="276" r:id="rId12"/>
    <p:sldId id="277" r:id="rId13"/>
    <p:sldId id="278" r:id="rId14"/>
    <p:sldId id="279" r:id="rId15"/>
    <p:sldId id="280" r:id="rId16"/>
    <p:sldId id="28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455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12/20/2021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85BB-8327-437A-900F-6A3DB7A5ABC9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61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E6C6-E680-4C09-9A82-6D6D4A458B45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856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BF7BBFA-E374-465F-B18D-F6CE71921593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6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A0BC-E7BB-4D55-8710-E8474A66771E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893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58A1C5-682A-4617-9A91-5759A79A935B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393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D0D0-99D2-4A10-AC62-6E2E6CF7A9EE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1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EDF-EB2B-4F7F-B2DF-97C28C8FCBC9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888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0351-56D7-412F-9F2E-17819DF3B01D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226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068B-C601-4124-944A-AED7D3FD7517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55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A73-7818-460B-8F62-87CD8A1DAD1A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32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8665-A302-4073-9097-DCE6BA8A5D14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74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38D89FA6-8D64-42DE-8A02-4A6662349BFD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48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2" y="17637"/>
            <a:ext cx="1219200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9355" y="3177065"/>
            <a:ext cx="8672643" cy="1901596"/>
          </a:xfrm>
          <a:solidFill>
            <a:schemeClr val="tx2">
              <a:lumMod val="50000"/>
            </a:schemeClr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>
            <a:normAutofit fontScale="25000" lnSpcReduction="20000"/>
          </a:bodyPr>
          <a:lstStyle/>
          <a:p>
            <a:endParaRPr lang="en-US" sz="5000" dirty="0">
              <a:solidFill>
                <a:srgbClr val="FFFFFF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r>
              <a:rPr lang="en-US" sz="8600" dirty="0">
                <a:solidFill>
                  <a:srgbClr val="FFFFFF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Login to the </a:t>
            </a:r>
            <a:r>
              <a:rPr lang="en-US" sz="8600" dirty="0" err="1">
                <a:solidFill>
                  <a:srgbClr val="FFFFFF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Edaakhil</a:t>
            </a:r>
            <a:r>
              <a:rPr lang="en-US" sz="8600" dirty="0">
                <a:solidFill>
                  <a:srgbClr val="FFFFFF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online portal  to start filing Applications</a:t>
            </a:r>
          </a:p>
          <a:p>
            <a:r>
              <a:rPr lang="en-US" sz="8600" dirty="0">
                <a:solidFill>
                  <a:srgbClr val="FFFFFF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(IA/MA) online</a:t>
            </a:r>
          </a:p>
          <a:p>
            <a:endParaRPr lang="en-IN" sz="80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8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www.edaakhil.nic.in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C28D0-32F6-4206-B7A8-A357B1B6D946}"/>
              </a:ext>
            </a:extLst>
          </p:cNvPr>
          <p:cNvSpPr/>
          <p:nvPr/>
        </p:nvSpPr>
        <p:spPr>
          <a:xfrm>
            <a:off x="-1" y="0"/>
            <a:ext cx="12191999" cy="695325"/>
          </a:xfrm>
          <a:prstGeom prst="rect">
            <a:avLst/>
          </a:prstGeom>
          <a:solidFill>
            <a:srgbClr val="708ED6">
              <a:alpha val="24706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b">
            <a:noAutofit/>
          </a:bodyPr>
          <a:lstStyle/>
          <a:p>
            <a:pPr algn="ctr"/>
            <a:r>
              <a:rPr lang="en-IN" sz="4500" b="1" dirty="0">
                <a:solidFill>
                  <a:srgbClr val="FFFFFF"/>
                </a:solidFill>
                <a:latin typeface="Calibri Light" panose="020F0302020204030204" pitchFamily="34" charset="0"/>
              </a:rPr>
              <a:t>Online Application Filing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73B804-09CA-49C4-AD10-F3F7D079ACA9}"/>
              </a:ext>
            </a:extLst>
          </p:cNvPr>
          <p:cNvSpPr/>
          <p:nvPr/>
        </p:nvSpPr>
        <p:spPr>
          <a:xfrm>
            <a:off x="0" y="695325"/>
            <a:ext cx="12191999" cy="619125"/>
          </a:xfrm>
          <a:prstGeom prst="rect">
            <a:avLst/>
          </a:prstGeom>
          <a:solidFill>
            <a:srgbClr val="708ED6">
              <a:alpha val="22353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t">
            <a:noAutofit/>
          </a:bodyPr>
          <a:lstStyle/>
          <a:p>
            <a:pPr algn="ctr"/>
            <a:r>
              <a:rPr lang="en-US" sz="2700" dirty="0">
                <a:solidFill>
                  <a:srgbClr val="FFFFFF"/>
                </a:solidFill>
                <a:latin typeface="Calibri" panose="020F0502020204030204" pitchFamily="34" charset="0"/>
              </a:rPr>
              <a:t>E-filing of  Complaints at Consumer Commissions of India</a:t>
            </a:r>
            <a:endParaRPr lang="en-IN" sz="27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2651" y="2485305"/>
            <a:ext cx="8516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      </a:t>
            </a:r>
            <a:r>
              <a:rPr lang="en-IN" sz="3600" dirty="0">
                <a:solidFill>
                  <a:schemeClr val="tx2">
                    <a:lumMod val="10000"/>
                  </a:schemeClr>
                </a:solidFill>
                <a:latin typeface="Gill Sans MT" panose="020B0502020104020203" pitchFamily="34" charset="0"/>
                <a:ea typeface="Cambria" panose="02040503050406030204" pitchFamily="18" charset="0"/>
              </a:rPr>
              <a:t>Filing IA /MA on Complaints Filed Online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4" y="1992138"/>
            <a:ext cx="3374676" cy="21357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bg2">
                <a:lumMod val="20000"/>
                <a:lumOff val="80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C86E7-8ECB-43CD-B5FD-E28EA34CE8C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337" y="0"/>
            <a:ext cx="2146661" cy="8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xit" presetSubtype="0" accel="50000" decel="50000" fill="hold" grpId="0" nodeType="withEffect">
                                  <p:stCondLst>
                                    <p:cond delay="15437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exit" presetSubtype="0" accel="50000" decel="50000" fill="hold" nodeType="withEffect">
                                  <p:stCondLst>
                                    <p:cond delay="15437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353" y="205801"/>
            <a:ext cx="9784080" cy="6955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10000"/>
                  </a:schemeClr>
                </a:solidFill>
              </a:rPr>
              <a:t>View PENDING APPLICATIONs: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2919" y="809897"/>
            <a:ext cx="978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Click on “Pending Application” under “Case Filing Application” to view  the list of applications that have been submitted to the commission and are not approved yet.</a:t>
            </a:r>
            <a:endParaRPr lang="en-IN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72"/>
          <a:stretch/>
        </p:blipFill>
        <p:spPr>
          <a:xfrm>
            <a:off x="1955409" y="2191038"/>
            <a:ext cx="8482818" cy="24759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C70165-F17F-401A-A2E9-474BB48B674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337" y="0"/>
            <a:ext cx="2146661" cy="8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xit" presetSubtype="0" accel="50000" decel="50000" fill="hold" nodeType="withEffect">
                                  <p:stCondLst>
                                    <p:cond delay="15437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353" y="205801"/>
            <a:ext cx="9784080" cy="6955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10000"/>
                  </a:schemeClr>
                </a:solidFill>
              </a:rPr>
              <a:t>List OF PENDING APPLICATIONS: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2919" y="809897"/>
            <a:ext cx="978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The UI below will list applications that are pending to be approved by the consumer commission</a:t>
            </a:r>
          </a:p>
          <a:p>
            <a:endParaRPr lang="en-IN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593DFD-5FB0-4404-A16A-94BCCA4F2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55" y="2017179"/>
            <a:ext cx="11237200" cy="3205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C70165-F17F-401A-A2E9-474BB48B674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337" y="0"/>
            <a:ext cx="2146661" cy="8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10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xit" presetSubtype="0" accel="50000" decel="50000" fill="hold" nodeType="withEffect">
                                  <p:stCondLst>
                                    <p:cond delay="15437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915" y="78103"/>
            <a:ext cx="9784080" cy="6955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10000"/>
                  </a:schemeClr>
                </a:solidFill>
              </a:rPr>
              <a:t>List OF APPROVED/REVERTED APPLICATIONS: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8219" y="621361"/>
            <a:ext cx="10718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Commission approved complaints could be seen on the click of “Approved Applications” under </a:t>
            </a:r>
            <a:endParaRPr lang="en-IN" dirty="0" smtClean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IN" dirty="0" smtClean="0">
                <a:solidFill>
                  <a:schemeClr val="tx2">
                    <a:lumMod val="10000"/>
                  </a:schemeClr>
                </a:solidFill>
              </a:rPr>
              <a:t>“</a:t>
            </a:r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Case Filing Applications”</a:t>
            </a: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If an application is reverted by the commission then view the details by clicking “Revert Applications” under “Case Filing Applications.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DA46D0-D90D-4266-9593-B6032C3A47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95" r="34742" b="22591"/>
          <a:stretch/>
        </p:blipFill>
        <p:spPr>
          <a:xfrm>
            <a:off x="0" y="1874364"/>
            <a:ext cx="7956223" cy="20770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67434C9-BCED-4E22-B11D-4F3BC55D42C4}"/>
              </a:ext>
            </a:extLst>
          </p:cNvPr>
          <p:cNvSpPr/>
          <p:nvPr/>
        </p:nvSpPr>
        <p:spPr>
          <a:xfrm>
            <a:off x="5868189" y="3489921"/>
            <a:ext cx="1428161" cy="238027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F6DA176-1314-42CB-B29F-B3BECB9C8D1F}"/>
              </a:ext>
            </a:extLst>
          </p:cNvPr>
          <p:cNvSpPr/>
          <p:nvPr/>
        </p:nvSpPr>
        <p:spPr>
          <a:xfrm>
            <a:off x="5415471" y="3106544"/>
            <a:ext cx="485484" cy="238027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87BD8A8-2930-4F80-9EA7-659A5C1585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7" t="13427" r="1264" b="21083"/>
          <a:stretch/>
        </p:blipFill>
        <p:spPr>
          <a:xfrm>
            <a:off x="0" y="4331244"/>
            <a:ext cx="12122870" cy="1905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F447DB-F0E5-4021-9E78-7F79E2E145F0}"/>
              </a:ext>
            </a:extLst>
          </p:cNvPr>
          <p:cNvSpPr txBox="1"/>
          <p:nvPr/>
        </p:nvSpPr>
        <p:spPr>
          <a:xfrm>
            <a:off x="8484127" y="1892199"/>
            <a:ext cx="3368508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The UI below appears on the click of “Approved Applications” submenu under “Case Filing Applications” menu.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It displays the list of applications that have approved by the commission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C70165-F17F-401A-A2E9-474BB48B6748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337" y="0"/>
            <a:ext cx="2146661" cy="8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73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xit" presetSubtype="0" accel="50000" decel="50000" fill="hold" nodeType="withEffect">
                                  <p:stCondLst>
                                    <p:cond delay="15437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C70165-F17F-401A-A2E9-474BB48B674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337" y="0"/>
            <a:ext cx="2146661" cy="83602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2082" y="2528612"/>
            <a:ext cx="9784080" cy="1508760"/>
          </a:xfrm>
        </p:spPr>
        <p:txBody>
          <a:bodyPr/>
          <a:lstStyle/>
          <a:p>
            <a:r>
              <a:rPr lang="en-IN" dirty="0" smtClean="0"/>
              <a:t>                    </a:t>
            </a:r>
            <a:r>
              <a:rPr lang="en-IN" dirty="0" smtClean="0">
                <a:solidFill>
                  <a:srgbClr val="C00000"/>
                </a:solidFill>
              </a:rPr>
              <a:t> </a:t>
            </a:r>
            <a:r>
              <a:rPr lang="en-IN" sz="6600" dirty="0" smtClean="0">
                <a:solidFill>
                  <a:srgbClr val="C00000"/>
                </a:solidFill>
              </a:rPr>
              <a:t>THANK     YOU</a:t>
            </a:r>
            <a:endParaRPr lang="en-IN" sz="6600" dirty="0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B98FA8-C0BE-4606-BB96-6BFE49F6B516}"/>
              </a:ext>
            </a:extLst>
          </p:cNvPr>
          <p:cNvSpPr/>
          <p:nvPr/>
        </p:nvSpPr>
        <p:spPr>
          <a:xfrm>
            <a:off x="1169906" y="4525585"/>
            <a:ext cx="9628431" cy="81445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</a:rPr>
              <a:t>Help Desk: 011-24305332 |  </a:t>
            </a:r>
            <a:r>
              <a:rPr lang="en-US" sz="2400" dirty="0" smtClean="0">
                <a:solidFill>
                  <a:srgbClr val="FFFFFF"/>
                </a:solidFill>
                <a:latin typeface="Times New Roman" panose="02020603050405020304" pitchFamily="18" charset="0"/>
              </a:rPr>
              <a:t>e-daakhil</a:t>
            </a:r>
            <a:r>
              <a:rPr lang="en-US" sz="2400" dirty="0" smtClean="0">
                <a:solidFill>
                  <a:srgbClr val="FFFFFF"/>
                </a:solidFill>
                <a:latin typeface="Times New Roman" panose="02020603050405020304" pitchFamily="18" charset="0"/>
              </a:rPr>
              <a:t>@nic.in</a:t>
            </a:r>
            <a:endParaRPr lang="en-IN" sz="2400" dirty="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910363"/>
            <a:ext cx="12191999" cy="70788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4000" dirty="0" smtClean="0"/>
              <a:t>                               ONLINE </a:t>
            </a:r>
            <a:r>
              <a:rPr lang="en-IN" sz="4000" dirty="0"/>
              <a:t>APPLICATION </a:t>
            </a:r>
            <a:r>
              <a:rPr lang="en-IN" sz="4000" dirty="0" smtClean="0"/>
              <a:t>FILING 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408004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xit" presetSubtype="0" accel="50000" decel="50000" fill="hold" nodeType="withEffect">
                                  <p:stCondLst>
                                    <p:cond delay="15437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353" y="205801"/>
            <a:ext cx="9678441" cy="60409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10000"/>
                  </a:schemeClr>
                </a:solidFill>
              </a:rPr>
              <a:t>USER Home Screen: Application Filing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2919" y="809897"/>
            <a:ext cx="9784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successful login, User Home screen will show  “Case Filing Application” menu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“Filing Application” submenu under “Case  Filing application” menu</a:t>
            </a:r>
          </a:p>
          <a:p>
            <a:endParaRPr lang="en-IN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2543124"/>
            <a:ext cx="9783763" cy="31000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ight Arrow 18"/>
          <p:cNvSpPr/>
          <p:nvPr/>
        </p:nvSpPr>
        <p:spPr>
          <a:xfrm>
            <a:off x="5351441" y="3547760"/>
            <a:ext cx="586195" cy="463731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2D92F6-272B-4564-87C2-09C1F17B028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337" y="0"/>
            <a:ext cx="2146661" cy="8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8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xit" presetSubtype="0" accel="50000" decel="50000" fill="hold" nodeType="withEffect">
                                  <p:stCondLst>
                                    <p:cond delay="15437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0" y="4899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353" y="168673"/>
            <a:ext cx="9784080" cy="6955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10000"/>
                  </a:schemeClr>
                </a:solidFill>
              </a:rPr>
              <a:t>Search BY E-</a:t>
            </a:r>
            <a:r>
              <a:rPr lang="en-US" sz="2400" dirty="0" err="1">
                <a:solidFill>
                  <a:schemeClr val="tx2">
                    <a:lumMod val="10000"/>
                  </a:schemeClr>
                </a:solidFill>
              </a:rPr>
              <a:t>Daakhil</a:t>
            </a:r>
            <a:r>
              <a:rPr lang="en-US" sz="2400" dirty="0">
                <a:solidFill>
                  <a:schemeClr val="tx2">
                    <a:lumMod val="10000"/>
                  </a:schemeClr>
                </a:solidFill>
              </a:rPr>
              <a:t> REFERENCE NUMBER: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5353" y="787901"/>
            <a:ext cx="9784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complaint details using Reference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the Reference number and click on Submit button</a:t>
            </a:r>
          </a:p>
          <a:p>
            <a:endParaRPr lang="en-IN" dirty="0">
              <a:solidFill>
                <a:schemeClr val="tx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70165-F17F-401A-A2E9-474BB48B674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337" y="0"/>
            <a:ext cx="2146661" cy="8360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317FEE-1C36-450A-B0AC-E7ECCB711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407" y="1942004"/>
            <a:ext cx="6551629" cy="3071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Right Arrow 10">
            <a:extLst>
              <a:ext uri="{FF2B5EF4-FFF2-40B4-BE49-F238E27FC236}">
                <a16:creationId xmlns:a16="http://schemas.microsoft.com/office/drawing/2014/main" id="{0436CF6F-D373-42EE-8959-5ECB10F58BCE}"/>
              </a:ext>
            </a:extLst>
          </p:cNvPr>
          <p:cNvSpPr/>
          <p:nvPr/>
        </p:nvSpPr>
        <p:spPr>
          <a:xfrm>
            <a:off x="2647049" y="3477985"/>
            <a:ext cx="586195" cy="463731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B78118-D106-43DE-A798-99EEC78364E1}"/>
              </a:ext>
            </a:extLst>
          </p:cNvPr>
          <p:cNvSpPr/>
          <p:nvPr/>
        </p:nvSpPr>
        <p:spPr>
          <a:xfrm>
            <a:off x="4202470" y="4073974"/>
            <a:ext cx="1138102" cy="4702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0358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xit" presetSubtype="0" accel="50000" decel="50000" fill="hold" nodeType="withEffect">
                                  <p:stCondLst>
                                    <p:cond delay="15437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353" y="168673"/>
            <a:ext cx="9784080" cy="6955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10000"/>
                  </a:schemeClr>
                </a:solidFill>
              </a:rPr>
              <a:t>ADVANCE Search BY CASE NUMBER: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5353" y="787901"/>
            <a:ext cx="9784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complaint details by clicking on Advance Search button from the left panel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the level of Commission  by clicking on radio button from the right panel displayed on the right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30937" y="1946360"/>
            <a:ext cx="2821577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Select the commission name from the dropdown list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Enter the case number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Click on Submit button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3DF55-E720-4F6D-96FE-BF83C0D373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81"/>
          <a:stretch/>
        </p:blipFill>
        <p:spPr>
          <a:xfrm>
            <a:off x="239486" y="1919091"/>
            <a:ext cx="8476268" cy="3359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Curved Up Arrow 9">
            <a:extLst>
              <a:ext uri="{FF2B5EF4-FFF2-40B4-BE49-F238E27FC236}">
                <a16:creationId xmlns:a16="http://schemas.microsoft.com/office/drawing/2014/main" id="{E3C61D17-37D4-4741-9689-3D8FACAD1F0B}"/>
              </a:ext>
            </a:extLst>
          </p:cNvPr>
          <p:cNvSpPr/>
          <p:nvPr/>
        </p:nvSpPr>
        <p:spPr>
          <a:xfrm>
            <a:off x="2394812" y="4566926"/>
            <a:ext cx="1900135" cy="81680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21A2AC-7AFA-453C-9ECE-351695CEC916}"/>
              </a:ext>
            </a:extLst>
          </p:cNvPr>
          <p:cNvSpPr/>
          <p:nvPr/>
        </p:nvSpPr>
        <p:spPr>
          <a:xfrm>
            <a:off x="1979630" y="4223208"/>
            <a:ext cx="1131216" cy="3564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E958DB-FE94-4F11-854E-5F5CB68D7827}"/>
              </a:ext>
            </a:extLst>
          </p:cNvPr>
          <p:cNvSpPr/>
          <p:nvPr/>
        </p:nvSpPr>
        <p:spPr>
          <a:xfrm>
            <a:off x="5392131" y="4579610"/>
            <a:ext cx="772999" cy="3883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C70165-F17F-401A-A2E9-474BB48B674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337" y="0"/>
            <a:ext cx="2146661" cy="8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71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xit" presetSubtype="0" accel="50000" decel="50000" fill="hold" nodeType="withEffect">
                                  <p:stCondLst>
                                    <p:cond delay="15437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353" y="205801"/>
            <a:ext cx="9784080" cy="6955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10000"/>
                  </a:schemeClr>
                </a:solidFill>
              </a:rPr>
              <a:t>CASE DETAILS: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2919" y="809897"/>
            <a:ext cx="9784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The next page ”Case Details ” will display details of the searched complaint 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 Select the type of  application (IA/MA) from the “Select Application Types” dropdown list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Select the IA /MA Document from  the dropdown list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9538062" y="2220614"/>
            <a:ext cx="2351315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Select Application type and document type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Click on </a:t>
            </a:r>
          </a:p>
          <a:p>
            <a:r>
              <a:rPr lang="en-IN" dirty="0">
                <a:solidFill>
                  <a:schemeClr val="bg1"/>
                </a:solidFill>
              </a:rPr>
              <a:t>“Save Draft &amp; Click on Next Tab” button to save the details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E75318-B5AC-4B14-8182-2F7A3231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6" y="2028553"/>
            <a:ext cx="9287710" cy="36083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C70165-F17F-401A-A2E9-474BB48B674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337" y="0"/>
            <a:ext cx="2146661" cy="8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9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xit" presetSubtype="0" accel="50000" decel="50000" fill="hold" nodeType="withEffect">
                                  <p:stCondLst>
                                    <p:cond delay="15437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353" y="205801"/>
            <a:ext cx="9784080" cy="6955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10000"/>
                  </a:schemeClr>
                </a:solidFill>
              </a:rPr>
              <a:t>MAIN CASE DETAILS: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2919" y="809897"/>
            <a:ext cx="9784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On Next Tab, it will show Main Case Details and the uploaded documents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To get  all documents in a single file, click on “Single File Preview” button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The documents can be separately downloadable by clicking 0n “Download” button 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tx2">
                  <a:lumMod val="10000"/>
                </a:schemeClr>
              </a:solidFill>
            </a:endParaRP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2" y="1875288"/>
            <a:ext cx="10058400" cy="42017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angle 8"/>
          <p:cNvSpPr/>
          <p:nvPr/>
        </p:nvSpPr>
        <p:spPr>
          <a:xfrm>
            <a:off x="5408342" y="5250729"/>
            <a:ext cx="1105580" cy="2879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231096" y="4621161"/>
            <a:ext cx="1138102" cy="3165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70165-F17F-401A-A2E9-474BB48B674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337" y="0"/>
            <a:ext cx="2146661" cy="8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84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xit" presetSubtype="0" accel="50000" decel="50000" fill="hold" nodeType="withEffect">
                                  <p:stCondLst>
                                    <p:cond delay="15437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006" y="158311"/>
            <a:ext cx="9784080" cy="6955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10000"/>
                  </a:schemeClr>
                </a:solidFill>
              </a:rPr>
              <a:t>FILE APPLICATION: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2919" y="809897"/>
            <a:ext cx="9784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Click on Next Tab “File Application”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To Upload all the mandatory documents , click on “Choose” button to select the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Then, click on “Upload“ button</a:t>
            </a:r>
          </a:p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2"/>
          <a:stretch/>
        </p:blipFill>
        <p:spPr>
          <a:xfrm>
            <a:off x="0" y="2016435"/>
            <a:ext cx="9784080" cy="36789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9888583" y="2016436"/>
            <a:ext cx="1946366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To upload any additional document, click on “Add Document” button, name it by double clicking white space under description and upload the relevant document</a:t>
            </a:r>
          </a:p>
          <a:p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74244" y="5297864"/>
            <a:ext cx="1009839" cy="30165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C70165-F17F-401A-A2E9-474BB48B674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337" y="0"/>
            <a:ext cx="2146661" cy="8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86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xit" presetSubtype="0" accel="50000" decel="50000" fill="hold" nodeType="withEffect">
                                  <p:stCondLst>
                                    <p:cond delay="15437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353" y="205801"/>
            <a:ext cx="9784080" cy="6955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10000"/>
                  </a:schemeClr>
                </a:solidFill>
              </a:rPr>
              <a:t>FINALIZE AND SUBMIT APPLICATION: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2919" y="809897"/>
            <a:ext cx="9784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Click on “Finalize and Submit Application” tab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Click on “Preview” button to get a single view of all the uploaded documents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Mark the checkboxes tick to ensure all  the documents have been uploaded correctly</a:t>
            </a:r>
          </a:p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7688"/>
            <a:ext cx="10058400" cy="40279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/>
          <p:cNvSpPr/>
          <p:nvPr/>
        </p:nvSpPr>
        <p:spPr>
          <a:xfrm>
            <a:off x="3891098" y="5303519"/>
            <a:ext cx="1138102" cy="4702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69469" y="3327662"/>
            <a:ext cx="815884" cy="35775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269469" y="3977038"/>
            <a:ext cx="2761114" cy="35775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10242414" y="2055350"/>
            <a:ext cx="1922961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Click on “Finalize” button to submit the application.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Before Final submission, an OTP is received on registered mobile number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C70165-F17F-401A-A2E9-474BB48B674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337" y="0"/>
            <a:ext cx="2146661" cy="8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69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xit" presetSubtype="0" accel="50000" decel="50000" fill="hold" nodeType="withEffect">
                                  <p:stCondLst>
                                    <p:cond delay="15437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353" y="205801"/>
            <a:ext cx="9784080" cy="6955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10000"/>
                  </a:schemeClr>
                </a:solidFill>
              </a:rPr>
              <a:t>OTP FORM: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2919" y="809897"/>
            <a:ext cx="978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Enter OTP received on mobile number and click on Continue button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To get a new OTP , click on Resend OTP button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50115" y="2010955"/>
            <a:ext cx="2611222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After clicking on Continue button, an </a:t>
            </a:r>
            <a:r>
              <a:rPr lang="en-IN" dirty="0" smtClean="0">
                <a:solidFill>
                  <a:schemeClr val="bg1"/>
                </a:solidFill>
              </a:rPr>
              <a:t>acknowledgment </a:t>
            </a:r>
            <a:r>
              <a:rPr lang="en-IN" dirty="0">
                <a:solidFill>
                  <a:schemeClr val="bg1"/>
                </a:solidFill>
              </a:rPr>
              <a:t>message will be displayed on the screen and it will get submitted to the consumer commission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151946-1FFD-41DC-AF35-792C67B52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50"/>
          <a:stretch/>
        </p:blipFill>
        <p:spPr>
          <a:xfrm>
            <a:off x="122551" y="1981577"/>
            <a:ext cx="8305012" cy="3416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103C93B-21C1-4CC9-9AB3-54A812399787}"/>
              </a:ext>
            </a:extLst>
          </p:cNvPr>
          <p:cNvSpPr/>
          <p:nvPr/>
        </p:nvSpPr>
        <p:spPr>
          <a:xfrm>
            <a:off x="2746784" y="4619346"/>
            <a:ext cx="1138102" cy="3918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5BD2C9-1A7F-420A-A39E-2C6FC9387EE6}"/>
              </a:ext>
            </a:extLst>
          </p:cNvPr>
          <p:cNvSpPr/>
          <p:nvPr/>
        </p:nvSpPr>
        <p:spPr>
          <a:xfrm rot="16200000">
            <a:off x="1547053" y="4855690"/>
            <a:ext cx="245094" cy="2356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8692AB-BB9C-4398-8A4F-D78AE25960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63" t="46166" r="6288" b="21054"/>
          <a:stretch/>
        </p:blipFill>
        <p:spPr>
          <a:xfrm>
            <a:off x="122551" y="5502253"/>
            <a:ext cx="10783321" cy="993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C70165-F17F-401A-A2E9-474BB48B6748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337" y="0"/>
            <a:ext cx="2146661" cy="8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08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xit" presetSubtype="0" accel="50000" decel="50000" fill="hold" nodeType="withEffect">
                                  <p:stCondLst>
                                    <p:cond delay="15437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purl.org/dc/elements/1.1/"/>
    <ds:schemaRef ds:uri="http://purl.org/dc/terms/"/>
    <ds:schemaRef ds:uri="16c05727-aa75-4e4a-9b5f-8a80a1165891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0</TotalTime>
  <Words>583</Words>
  <Application>Microsoft Office PowerPoint</Application>
  <PresentationFormat>Widescreen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Corbel</vt:lpstr>
      <vt:lpstr>Gill Sans MT</vt:lpstr>
      <vt:lpstr>Times New Roman</vt:lpstr>
      <vt:lpstr>Wingdings</vt:lpstr>
      <vt:lpstr>Banded</vt:lpstr>
      <vt:lpstr>PowerPoint Presentation</vt:lpstr>
      <vt:lpstr>USER Home Screen: Application Filing</vt:lpstr>
      <vt:lpstr>Search BY E-Daakhil REFERENCE NUMBER:</vt:lpstr>
      <vt:lpstr>ADVANCE Search BY CASE NUMBER:</vt:lpstr>
      <vt:lpstr>CASE DETAILS:</vt:lpstr>
      <vt:lpstr>MAIN CASE DETAILS:</vt:lpstr>
      <vt:lpstr>FILE APPLICATION:</vt:lpstr>
      <vt:lpstr>FINALIZE AND SUBMIT APPLICATION:</vt:lpstr>
      <vt:lpstr>OTP FORM:</vt:lpstr>
      <vt:lpstr>View PENDING APPLICATIONs:</vt:lpstr>
      <vt:lpstr>List OF PENDING APPLICATIONS:</vt:lpstr>
      <vt:lpstr>List OF APPROVED/REVERTED APPLICATIONS:</vt:lpstr>
      <vt:lpstr>                     THANK   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2021-11-23T05:57:25Z</dcterms:created>
  <dcterms:modified xsi:type="dcterms:W3CDTF">2021-12-20T07:15:10Z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